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93" r:id="rId10"/>
    <p:sldId id="290" r:id="rId11"/>
    <p:sldId id="291" r:id="rId12"/>
    <p:sldId id="292" r:id="rId13"/>
    <p:sldId id="278" r:id="rId14"/>
    <p:sldId id="281" r:id="rId15"/>
    <p:sldId id="264" r:id="rId16"/>
    <p:sldId id="280" r:id="rId17"/>
    <p:sldId id="265" r:id="rId18"/>
    <p:sldId id="282" r:id="rId19"/>
    <p:sldId id="288" r:id="rId20"/>
    <p:sldId id="274" r:id="rId21"/>
    <p:sldId id="28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a:t>
            </a:r>
            <a:r>
              <a:rPr lang="en-US" sz="2400"/>
              <a:t>Boon Ping</a:t>
            </a:r>
            <a:endParaRPr lang="en-US" sz="2400" dirty="0"/>
          </a:p>
          <a:p>
            <a:r>
              <a:rPr lang="en-US" sz="2400" dirty="0"/>
              <a:t>Tan Chin Gee</a:t>
            </a:r>
          </a:p>
          <a:p>
            <a:r>
              <a:rPr lang="en-US" sz="2400" dirty="0"/>
              <a:t>Han </a:t>
            </a:r>
            <a:r>
              <a:rPr lang="en-US" sz="2400" dirty="0" err="1"/>
              <a:t>Dongchou</a:t>
            </a:r>
            <a:r>
              <a:rPr lang="en-US" sz="2400" dirty="0"/>
              <a:t> Francis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2360073"/>
            <a:ext cx="5372099" cy="29731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the Decision </a:t>
            </a: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Tree Model earlier, using best depth, best impurity decrease as guideline, build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Choosing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of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sklearn</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random forest to 15 layer more than the best depth found in the single decision tree. This will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Since there are 3000 entries in the dataset, number of tree should in range of 32 to 512. Looping the values of [32,64,128,256,512] to get the best number of tree for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Pruning is not done on the decision trees to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53198" y="2360073"/>
            <a:ext cx="5372099" cy="32778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#Allow more randomness at random forest. Allow tress to grow deeper.</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=best_depth+15</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=32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for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in [32,64,128,256,512]: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dt=eval("</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RandomForestClassifier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(bootstrap=True,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class_weight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 criterion='entropy',\</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max_features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='auto',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max_leaf_nodes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min_impurity_decrease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=1,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min_weight_fraction_leaf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n_estimators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n_jobs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oob_score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random_state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 verbose=0,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warm_start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 (max_depth,best_impurity_decrease,best_weight_fraction_leaf,num_trees)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dt.fit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score_arr.append</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p:txBody>
      </p:sp>
      <p:sp>
        <p:nvSpPr>
          <p:cNvPr id="16" name="Rectangle 15">
            <a:extLst>
              <a:ext uri="{FF2B5EF4-FFF2-40B4-BE49-F238E27FC236}">
                <a16:creationId xmlns:a16="http://schemas.microsoft.com/office/drawing/2014/main" id="{001D1E1A-80A0-4FB2-A38F-66437649D2B4}"/>
              </a:ext>
            </a:extLst>
          </p:cNvPr>
          <p:cNvSpPr/>
          <p:nvPr/>
        </p:nvSpPr>
        <p:spPr>
          <a:xfrm>
            <a:off x="6548436"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Code for finding the Best Number of Tree:</a:t>
            </a:r>
          </a:p>
        </p:txBody>
      </p:sp>
    </p:spTree>
    <p:extLst>
      <p:ext uri="{BB962C8B-B14F-4D97-AF65-F5344CB8AC3E}">
        <p14:creationId xmlns:p14="http://schemas.microsoft.com/office/powerpoint/2010/main" val="393258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3135671"/>
            <a:ext cx="5372099" cy="1421928"/>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accuracy peaks around 128. </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Due to dataset size of 3K entries, large tree number may not improve the accuracy since it reduce the sample size in each tree.</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Low tree number may also give unstable behaviour.</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59CC37A7-F34E-4302-8101-96C34947E9A8}"/>
              </a:ext>
            </a:extLst>
          </p:cNvPr>
          <p:cNvPicPr>
            <a:picLocks noChangeAspect="1"/>
          </p:cNvPicPr>
          <p:nvPr/>
        </p:nvPicPr>
        <p:blipFill>
          <a:blip r:embed="rId3"/>
          <a:stretch>
            <a:fillRect/>
          </a:stretch>
        </p:blipFill>
        <p:spPr>
          <a:xfrm>
            <a:off x="6424611" y="2047070"/>
            <a:ext cx="5210175" cy="3286125"/>
          </a:xfrm>
          <a:prstGeom prst="rect">
            <a:avLst/>
          </a:prstGeom>
        </p:spPr>
      </p:pic>
    </p:spTree>
    <p:extLst>
      <p:ext uri="{BB962C8B-B14F-4D97-AF65-F5344CB8AC3E}">
        <p14:creationId xmlns:p14="http://schemas.microsoft.com/office/powerpoint/2010/main" val="230799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455441"/>
            <a:ext cx="5286375" cy="360098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Number of tree: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max depth: 21+15=36 (additional 15 to increase the randomness. Not going beyond since not all 58 features are having equal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392</a:t>
                      </a:r>
                    </a:p>
                  </a:txBody>
                  <a:tcPr/>
                </a:tc>
                <a:tc>
                  <a:txBody>
                    <a:bodyPr/>
                    <a:lstStyle/>
                    <a:p>
                      <a:pPr algn="ctr"/>
                      <a:r>
                        <a:rPr lang="en-SG" sz="1100" dirty="0"/>
                        <a:t>4</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788</a:t>
                      </a:r>
                    </a:p>
                  </a:txBody>
                  <a:tcPr/>
                </a:tc>
                <a:tc>
                  <a:txBody>
                    <a:bodyPr/>
                    <a:lstStyle/>
                    <a:p>
                      <a:pPr algn="ctr"/>
                      <a:r>
                        <a:rPr lang="en-SG" sz="1100" dirty="0"/>
                        <a:t>3</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10</a:t>
                      </a:r>
                    </a:p>
                  </a:txBody>
                  <a:tcPr/>
                </a:tc>
                <a:tc>
                  <a:txBody>
                    <a:bodyPr/>
                    <a:lstStyle/>
                    <a:p>
                      <a:pPr algn="ctr"/>
                      <a:r>
                        <a:rPr lang="en-SG" sz="1100" b="1" dirty="0"/>
                        <a:t>625</a:t>
                      </a:r>
                    </a:p>
                  </a:txBody>
                  <a:tcPr/>
                </a:tc>
                <a:tc>
                  <a:txBody>
                    <a:bodyPr/>
                    <a:lstStyle/>
                    <a:p>
                      <a:pPr algn="ctr"/>
                      <a:endParaRPr lang="en-SG" sz="1100" dirty="0"/>
                    </a:p>
                  </a:txBody>
                  <a:tcPr/>
                </a:tc>
                <a:tc>
                  <a:txBody>
                    <a:bodyPr/>
                    <a:lstStyle/>
                    <a:p>
                      <a:pPr algn="ctr"/>
                      <a:r>
                        <a:rPr lang="en-SG" sz="1100" dirty="0"/>
                        <a:t>10</a:t>
                      </a:r>
                    </a:p>
                  </a:txBody>
                  <a:tcPr/>
                </a:tc>
                <a:tc>
                  <a:txBody>
                    <a:bodyPr/>
                    <a:lstStyle/>
                    <a:p>
                      <a:pPr algn="ctr"/>
                      <a:r>
                        <a:rPr lang="en-SG" sz="1100" b="1" dirty="0"/>
                        <a:t>384</a:t>
                      </a:r>
                    </a:p>
                  </a:txBody>
                  <a:tcPr/>
                </a:tc>
                <a:tc>
                  <a:txBody>
                    <a:bodyPr/>
                    <a:lstStyle/>
                    <a:p>
                      <a:pPr algn="ctr"/>
                      <a:endParaRPr lang="en-SG" sz="1100" dirty="0"/>
                    </a:p>
                  </a:txBody>
                  <a:tcPr/>
                </a:tc>
                <a:tc>
                  <a:txBody>
                    <a:bodyPr/>
                    <a:lstStyle/>
                    <a:p>
                      <a:pPr algn="ctr"/>
                      <a:r>
                        <a:rPr lang="en-SG" sz="1100" dirty="0"/>
                        <a:t>22</a:t>
                      </a:r>
                    </a:p>
                  </a:txBody>
                  <a:tcPr/>
                </a:tc>
                <a:tc>
                  <a:txBody>
                    <a:bodyPr/>
                    <a:lstStyle/>
                    <a:p>
                      <a:pPr algn="ctr"/>
                      <a:r>
                        <a:rPr lang="en-SG" sz="1100" b="1" dirty="0"/>
                        <a:t>218</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dirty="0"/>
                        <a:t>0.99</a:t>
                      </a:r>
                    </a:p>
                  </a:txBody>
                  <a:tcPr/>
                </a:tc>
                <a:tc>
                  <a:txBody>
                    <a:bodyPr/>
                    <a:lstStyle/>
                    <a:p>
                      <a:pPr algn="ctr"/>
                      <a:r>
                        <a:rPr lang="en-SG" sz="1100" dirty="0"/>
                        <a:t>0.98</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dirty="0"/>
                        <a:t>0.99</a:t>
                      </a:r>
                    </a:p>
                  </a:txBody>
                  <a:tcPr/>
                </a:tc>
                <a:tc>
                  <a:txBody>
                    <a:bodyPr/>
                    <a:lstStyle/>
                    <a:p>
                      <a:pPr algn="ctr"/>
                      <a:r>
                        <a:rPr lang="en-SG" sz="1100" dirty="0"/>
                        <a:t>0.91</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6959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791191"/>
            <a:ext cx="5286375" cy="415498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ADDITIONAL EXPERIMENTS</a:t>
            </a:r>
          </a:p>
          <a:p>
            <a:pPr eaLnBrk="0" fontAlgn="base" hangingPunct="0">
              <a:spcBef>
                <a:spcPct val="0"/>
              </a:spcBef>
              <a:spcAft>
                <a:spcPct val="0"/>
              </a:spcAft>
            </a:pPr>
            <a:endParaRPr lang="en-SG" sz="1200" u="sng"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1. 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Note: We commented out these codes in the submitted documents because of the long training time required to run the codes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2. 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416226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1716778"/>
            <a:ext cx="5286375" cy="5078313"/>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Bayesian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accuracy </a:t>
            </a:r>
            <a:r>
              <a:rPr kumimoji="0" lang="en-US" altLang="en-US" sz="1400" b="0"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(0.95) </a:t>
            </a: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obtained by setting the hyperparameter values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Activation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relu</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Alpha = 5.09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Neurons = 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Learning rate = constant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Initial = 0.52</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Exponent = 0.48</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Solver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lbfgs</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We used the eli5 packages to determine feature importance through observing how randomizing the value of a feature affects accuracy. A feature that is important to the prediction of the model will cause accuracy to drop if its value is randomizes.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Amplifier 1</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3</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141</a:t>
                      </a:r>
                    </a:p>
                  </a:txBody>
                  <a:tcPr/>
                </a:tc>
                <a:tc>
                  <a:txBody>
                    <a:bodyPr/>
                    <a:lstStyle/>
                    <a:p>
                      <a:pPr algn="ctr"/>
                      <a:r>
                        <a:rPr lang="en-SG" sz="1100" dirty="0"/>
                        <a:t>255</a:t>
                      </a:r>
                    </a:p>
                  </a:txBody>
                  <a:tcPr/>
                </a:tc>
                <a:tc>
                  <a:txBody>
                    <a:bodyPr/>
                    <a:lstStyle/>
                    <a:p>
                      <a:pPr algn="ctr"/>
                      <a:endParaRPr lang="en-SG" sz="1100" dirty="0"/>
                    </a:p>
                  </a:txBody>
                  <a:tcPr/>
                </a:tc>
                <a:tc>
                  <a:txBody>
                    <a:bodyPr/>
                    <a:lstStyle/>
                    <a:p>
                      <a:pPr algn="ctr"/>
                      <a:r>
                        <a:rPr lang="en-SG" sz="1100" b="1" dirty="0"/>
                        <a:t>775</a:t>
                      </a:r>
                    </a:p>
                  </a:txBody>
                  <a:tcPr/>
                </a:tc>
                <a:tc>
                  <a:txBody>
                    <a:bodyPr/>
                    <a:lstStyle/>
                    <a:p>
                      <a:pPr algn="ctr"/>
                      <a:r>
                        <a:rPr lang="en-SG" sz="1100" dirty="0"/>
                        <a:t>16</a:t>
                      </a:r>
                    </a:p>
                  </a:txBody>
                  <a:tcPr/>
                </a:tc>
                <a:tc>
                  <a:txBody>
                    <a:bodyPr/>
                    <a:lstStyle/>
                    <a:p>
                      <a:pPr algn="ctr"/>
                      <a:endParaRPr lang="en-SG" sz="1100" dirty="0"/>
                    </a:p>
                  </a:txBody>
                  <a:tcPr/>
                </a:tc>
                <a:tc>
                  <a:txBody>
                    <a:bodyPr/>
                    <a:lstStyle/>
                    <a:p>
                      <a:pPr algn="ctr"/>
                      <a:r>
                        <a:rPr lang="en-SG" sz="1100" b="1" dirty="0"/>
                        <a:t>595</a:t>
                      </a:r>
                    </a:p>
                  </a:txBody>
                  <a:tcPr/>
                </a:tc>
                <a:tc>
                  <a:txBody>
                    <a:bodyPr/>
                    <a:lstStyle/>
                    <a:p>
                      <a:pPr algn="ctr"/>
                      <a:r>
                        <a:rPr lang="en-SG" sz="1100" dirty="0"/>
                        <a:t>42</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102</a:t>
                      </a:r>
                    </a:p>
                  </a:txBody>
                  <a:tcPr/>
                </a:tc>
                <a:tc>
                  <a:txBody>
                    <a:bodyPr/>
                    <a:lstStyle/>
                    <a:p>
                      <a:pPr algn="ctr"/>
                      <a:r>
                        <a:rPr lang="en-SG" sz="1100" b="1" dirty="0"/>
                        <a:t>138</a:t>
                      </a:r>
                    </a:p>
                  </a:txBody>
                  <a:tcPr/>
                </a:tc>
                <a:tc>
                  <a:txBody>
                    <a:bodyPr/>
                    <a:lstStyle/>
                    <a:p>
                      <a:pPr algn="ctr"/>
                      <a:endParaRPr lang="en-SG" sz="1100" dirty="0"/>
                    </a:p>
                  </a:txBody>
                  <a:tcPr/>
                </a:tc>
                <a:tc>
                  <a:txBody>
                    <a:bodyPr/>
                    <a:lstStyle/>
                    <a:p>
                      <a:pPr algn="ctr"/>
                      <a:r>
                        <a:rPr lang="en-SG" sz="1100" dirty="0"/>
                        <a:t>23</a:t>
                      </a:r>
                    </a:p>
                  </a:txBody>
                  <a:tcPr/>
                </a:tc>
                <a:tc>
                  <a:txBody>
                    <a:bodyPr/>
                    <a:lstStyle/>
                    <a:p>
                      <a:pPr algn="ctr"/>
                      <a:r>
                        <a:rPr lang="en-SG" sz="1100" b="1" dirty="0"/>
                        <a:t>371</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0.71</a:t>
                      </a:r>
                    </a:p>
                  </a:txBody>
                  <a:tcPr/>
                </a:tc>
                <a:tc>
                  <a:txBody>
                    <a:bodyPr/>
                    <a:lstStyle/>
                    <a:p>
                      <a:pPr algn="ctr"/>
                      <a:r>
                        <a:rPr lang="en-SG" sz="1100" dirty="0"/>
                        <a:t>1.00</a:t>
                      </a:r>
                    </a:p>
                  </a:txBody>
                  <a:tcPr/>
                </a:tc>
                <a:tc>
                  <a:txBody>
                    <a:bodyPr/>
                    <a:lstStyle/>
                    <a:p>
                      <a:pPr algn="ctr"/>
                      <a:r>
                        <a:rPr lang="en-SG" sz="1100" dirty="0"/>
                        <a:t>0.83</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0.90</a:t>
                      </a:r>
                    </a:p>
                  </a:txBody>
                  <a:tcPr/>
                </a:tc>
                <a:tc>
                  <a:txBody>
                    <a:bodyPr/>
                    <a:lstStyle/>
                    <a:p>
                      <a:pPr algn="ctr"/>
                      <a:r>
                        <a:rPr lang="en-SG" sz="1100" dirty="0"/>
                        <a:t>0.57</a:t>
                      </a:r>
                    </a:p>
                  </a:txBody>
                  <a:tcPr/>
                </a:tc>
                <a:tc>
                  <a:txBody>
                    <a:bodyPr/>
                    <a:lstStyle/>
                    <a:p>
                      <a:pPr algn="ctr"/>
                      <a:r>
                        <a:rPr lang="en-SG" sz="1100" dirty="0"/>
                        <a:t>0.70</a:t>
                      </a:r>
                    </a:p>
                  </a:txBody>
                  <a:tcPr/>
                </a:tc>
                <a:tc>
                  <a:txBody>
                    <a:bodyPr/>
                    <a:lstStyle/>
                    <a:p>
                      <a:pPr algn="ctr"/>
                      <a:r>
                        <a:rPr lang="en-SG" sz="1100" dirty="0"/>
                        <a:t>240</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0.90</a:t>
                      </a:r>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394</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0.90</a:t>
                      </a:r>
                    </a:p>
                  </a:txBody>
                  <a:tcPr/>
                </a:tc>
                <a:tc>
                  <a:txBody>
                    <a:bodyPr/>
                    <a:lstStyle/>
                    <a:p>
                      <a:pPr algn="ctr"/>
                      <a:r>
                        <a:rPr lang="en-SG" sz="1100" dirty="0"/>
                        <a:t>0.84</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0.84</a:t>
                      </a:r>
                    </a:p>
                  </a:txBody>
                  <a:tcPr/>
                </a:tc>
                <a:tc>
                  <a:txBody>
                    <a:bodyPr/>
                    <a:lstStyle/>
                    <a:p>
                      <a:pPr algn="ctr"/>
                      <a:r>
                        <a:rPr lang="en-SG" sz="1100" dirty="0"/>
                        <a:t>0.84</a:t>
                      </a:r>
                    </a:p>
                  </a:txBody>
                  <a:tcPr/>
                </a:tc>
                <a:tc>
                  <a:txBody>
                    <a:bodyPr/>
                    <a:lstStyle/>
                    <a:p>
                      <a:pPr algn="ctr"/>
                      <a:r>
                        <a:rPr lang="en-SG" sz="1100" dirty="0"/>
                        <a:t>0.82</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0.81</a:t>
                      </a:r>
                    </a:p>
                  </a:txBody>
                  <a:tcPr/>
                </a:tc>
                <a:tc>
                  <a:txBody>
                    <a:bodyPr/>
                    <a:lstStyle/>
                    <a:p>
                      <a:pPr algn="ctr"/>
                      <a:r>
                        <a:rPr lang="en-SG" sz="1100" dirty="0"/>
                        <a:t>0.90</a:t>
                      </a:r>
                    </a:p>
                  </a:txBody>
                  <a:tcPr/>
                </a:tc>
                <a:tc>
                  <a:txBody>
                    <a:bodyPr/>
                    <a:lstStyle/>
                    <a:p>
                      <a:pPr algn="ctr"/>
                      <a:r>
                        <a:rPr lang="en-SG" sz="1100" dirty="0"/>
                        <a:t>0.83</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0.84</a:t>
                      </a:r>
                    </a:p>
                  </a:txBody>
                  <a:tcPr/>
                </a:tc>
                <a:tc>
                  <a:txBody>
                    <a:bodyPr/>
                    <a:lstStyle/>
                    <a:p>
                      <a:pPr algn="ctr"/>
                      <a:r>
                        <a:rPr lang="en-SG" sz="1100" dirty="0"/>
                        <a:t>0.80</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14086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457199" y="2428978"/>
            <a:ext cx="5372099" cy="3754874"/>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The program runs thru different permutations of gamma and C using nested While and For loops. The optimal values of gamma and C are then established.</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5981700" y="2536700"/>
            <a:ext cx="6057900" cy="34163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while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&lt; 10:</a:t>
            </a:r>
          </a:p>
          <a:p>
            <a:pPr eaLnBrk="0" fontAlgn="base" hangingPunct="0">
              <a:spcBef>
                <a:spcPct val="0"/>
              </a:spcBef>
              <a:spcAft>
                <a:spcPct val="0"/>
              </a:spcAft>
            </a:pPr>
            <a:r>
              <a:rPr lang="en-SG" sz="1200" dirty="0">
                <a:solidFill>
                  <a:schemeClr val="bg1"/>
                </a:solidFill>
                <a:latin typeface="Helvetica" panose="020B0604020202020204" pitchFamily="34" charset="0"/>
              </a:rPr>
              <a:t>    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(X_test2)</a:t>
            </a:r>
          </a:p>
          <a:p>
            <a:pPr eaLnBrk="0" fontAlgn="base" hangingPunct="0">
              <a:spcBef>
                <a:spcPct val="0"/>
              </a:spcBef>
              <a:spcAft>
                <a:spcPct val="0"/>
              </a:spcAft>
            </a:pPr>
            <a:r>
              <a:rPr lang="en-SG" sz="1200" dirty="0">
                <a:solidFill>
                  <a:schemeClr val="bg1"/>
                </a:solidFill>
                <a:latin typeface="Helvetica" panose="020B0604020202020204" pitchFamily="34" charset="0"/>
              </a:rPr>
              <a:t>        if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&gt;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optimal_C</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C_val</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optimal_gamma</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print("gamma=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(X_test2,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+ 0.01</a:t>
            </a:r>
          </a:p>
        </p:txBody>
      </p:sp>
      <p:sp>
        <p:nvSpPr>
          <p:cNvPr id="8" name="Rectangle 7">
            <a:extLst>
              <a:ext uri="{FF2B5EF4-FFF2-40B4-BE49-F238E27FC236}">
                <a16:creationId xmlns:a16="http://schemas.microsoft.com/office/drawing/2014/main" id="{745339A3-FFC4-4D0F-A478-1EB02099831B}"/>
              </a:ext>
            </a:extLst>
          </p:cNvPr>
          <p:cNvSpPr/>
          <p:nvPr/>
        </p:nvSpPr>
        <p:spPr>
          <a:xfrm>
            <a:off x="5981700" y="2129179"/>
            <a:ext cx="6057900"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447673" y="212918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739519" y="1673232"/>
            <a:ext cx="5286375" cy="240065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SVM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t>
            </a:r>
            <a:r>
              <a:rPr lang="en-US" altLang="en-US" sz="1400" dirty="0">
                <a:solidFill>
                  <a:prstClr val="white"/>
                </a:solidFill>
                <a:latin typeface="Helvetica" panose="020B0604020202020204" pitchFamily="34" charset="0"/>
              </a:rPr>
              <a:t>accuracy </a:t>
            </a:r>
            <a:r>
              <a:rPr lang="en-US" altLang="en-US" sz="1400" dirty="0">
                <a:solidFill>
                  <a:srgbClr val="FFFF00"/>
                </a:solidFill>
                <a:latin typeface="Helvetica" panose="020B0604020202020204" pitchFamily="34" charset="0"/>
              </a:rPr>
              <a:t>(0.984 on Training and 0.942 on Test) </a:t>
            </a:r>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achieved and doesn’t improve beyond the following 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 = </a:t>
            </a:r>
            <a:r>
              <a:rPr lang="en-US" altLang="en-US" sz="1600" b="1" dirty="0">
                <a:solidFill>
                  <a:srgbClr val="FFFF00"/>
                </a:solidFill>
                <a:latin typeface="Helvetica" panose="020B0604020202020204" pitchFamily="34" charset="0"/>
              </a:rPr>
              <a:t>4</a:t>
            </a:r>
            <a:endPar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Gamma = 0.11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2154512969"/>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382</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617</a:t>
                      </a:r>
                    </a:p>
                  </a:txBody>
                  <a:tcPr/>
                </a:tc>
                <a:tc>
                  <a:txBody>
                    <a:bodyPr/>
                    <a:lstStyle/>
                    <a:p>
                      <a:pPr algn="ctr"/>
                      <a:r>
                        <a:rPr lang="en-SG" sz="1100" dirty="0"/>
                        <a:t>20</a:t>
                      </a:r>
                    </a:p>
                  </a:txBody>
                  <a:tcPr/>
                </a:tc>
                <a:tc>
                  <a:txBody>
                    <a:bodyPr/>
                    <a:lstStyle/>
                    <a:p>
                      <a:pPr algn="ctr"/>
                      <a:endParaRPr lang="en-SG" sz="1100" dirty="0"/>
                    </a:p>
                  </a:txBody>
                  <a:tcPr/>
                </a:tc>
                <a:tc>
                  <a:txBody>
                    <a:bodyPr/>
                    <a:lstStyle/>
                    <a:p>
                      <a:pPr algn="ctr"/>
                      <a:r>
                        <a:rPr lang="en-SG" sz="1100" b="1" dirty="0"/>
                        <a:t>773</a:t>
                      </a:r>
                    </a:p>
                  </a:txBody>
                  <a:tcPr/>
                </a:tc>
                <a:tc>
                  <a:txBody>
                    <a:bodyPr/>
                    <a:lstStyle/>
                    <a:p>
                      <a:pPr algn="ctr"/>
                      <a:r>
                        <a:rPr lang="en-SG" sz="1100" dirty="0"/>
                        <a:t>18</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5</a:t>
                      </a:r>
                    </a:p>
                  </a:txBody>
                  <a:tcPr/>
                </a:tc>
                <a:tc>
                  <a:txBody>
                    <a:bodyPr/>
                    <a:lstStyle/>
                    <a:p>
                      <a:pPr algn="ctr"/>
                      <a:r>
                        <a:rPr lang="en-SG" sz="1100" b="1" dirty="0"/>
                        <a:t>389</a:t>
                      </a:r>
                    </a:p>
                  </a:txBody>
                  <a:tcPr/>
                </a:tc>
                <a:tc>
                  <a:txBody>
                    <a:bodyPr/>
                    <a:lstStyle/>
                    <a:p>
                      <a:pPr algn="ctr"/>
                      <a:endParaRPr lang="en-SG" sz="1100" dirty="0"/>
                    </a:p>
                  </a:txBody>
                  <a:tcPr/>
                </a:tc>
                <a:tc>
                  <a:txBody>
                    <a:bodyPr/>
                    <a:lstStyle/>
                    <a:p>
                      <a:pPr algn="ctr"/>
                      <a:r>
                        <a:rPr lang="en-SG" sz="1100" dirty="0"/>
                        <a:t>13</a:t>
                      </a:r>
                    </a:p>
                  </a:txBody>
                  <a:tcPr/>
                </a:tc>
                <a:tc>
                  <a:txBody>
                    <a:bodyPr/>
                    <a:lstStyle/>
                    <a:p>
                      <a:pPr algn="ctr"/>
                      <a:r>
                        <a:rPr lang="en-SG" sz="1100" b="1" dirty="0"/>
                        <a:t>227</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1288223597"/>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0.98</a:t>
                      </a:r>
                    </a:p>
                  </a:txBody>
                  <a:tcPr/>
                </a:tc>
                <a:tc>
                  <a:txBody>
                    <a:bodyPr/>
                    <a:lstStyle/>
                    <a:p>
                      <a:pPr algn="ctr"/>
                      <a:r>
                        <a:rPr lang="en-SG" sz="1100" dirty="0"/>
                        <a:t>1.00</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0.95</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0.93</a:t>
                      </a:r>
                    </a:p>
                  </a:txBody>
                  <a:tcPr/>
                </a:tc>
                <a:tc>
                  <a:txBody>
                    <a:bodyPr/>
                    <a:lstStyle/>
                    <a:p>
                      <a:pPr algn="ctr"/>
                      <a:r>
                        <a:rPr lang="en-SG" sz="1100" dirty="0"/>
                        <a:t>0.95</a:t>
                      </a:r>
                    </a:p>
                  </a:txBody>
                  <a:tcPr/>
                </a:tc>
                <a:tc>
                  <a:txBody>
                    <a:bodyPr/>
                    <a:lstStyle/>
                    <a:p>
                      <a:pPr algn="ctr"/>
                      <a:r>
                        <a:rPr lang="en-SG" sz="1100" dirty="0"/>
                        <a:t>0.94</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0.95</a:t>
                      </a:r>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0.93</a:t>
                      </a:r>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11108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normAutofit fontScale="92500" lnSpcReduction="10000"/>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Based on the Confusion Matrices, the total False Positive for ROW, COL and SB will determine the need for retraining.</a:t>
            </a:r>
          </a:p>
          <a:p>
            <a:r>
              <a:rPr lang="en-MY" dirty="0">
                <a:solidFill>
                  <a:schemeClr val="bg1"/>
                </a:solidFill>
              </a:rPr>
              <a:t>In terms of Retraining:</a:t>
            </a:r>
          </a:p>
          <a:p>
            <a:pPr lvl="1"/>
            <a:r>
              <a:rPr lang="en-MY" dirty="0">
                <a:solidFill>
                  <a:schemeClr val="bg1"/>
                </a:solidFill>
              </a:rPr>
              <a:t>For Random Forest, it will repeat with added number of trees</a:t>
            </a:r>
          </a:p>
          <a:p>
            <a:pPr lvl="1"/>
            <a:r>
              <a:rPr lang="en-MY" dirty="0">
                <a:solidFill>
                  <a:schemeClr val="bg1"/>
                </a:solidFill>
              </a:rPr>
              <a:t>For MLP and SVM, it will repeat with bagging (#estimator = 10</a:t>
            </a:r>
            <a:r>
              <a:rPr lang="en-MY" dirty="0" smtClean="0">
                <a:solidFill>
                  <a:schemeClr val="bg1"/>
                </a:solidFill>
              </a:rPr>
              <a:t>)</a:t>
            </a:r>
          </a:p>
          <a:p>
            <a:r>
              <a:rPr lang="en-MY" dirty="0">
                <a:solidFill>
                  <a:schemeClr val="bg1"/>
                </a:solidFill>
              </a:rPr>
              <a:t>If the </a:t>
            </a:r>
            <a:r>
              <a:rPr lang="en-MY" dirty="0" smtClean="0">
                <a:solidFill>
                  <a:schemeClr val="bg1"/>
                </a:solidFill>
              </a:rPr>
              <a:t>retrained </a:t>
            </a:r>
            <a:r>
              <a:rPr lang="en-MY" dirty="0">
                <a:solidFill>
                  <a:schemeClr val="bg1"/>
                </a:solidFill>
              </a:rPr>
              <a:t>model is having better accuracy, it will replace the existing model. </a:t>
            </a:r>
            <a:r>
              <a:rPr lang="en-MY" dirty="0" smtClean="0">
                <a:solidFill>
                  <a:schemeClr val="bg1"/>
                </a:solidFill>
              </a:rPr>
              <a:t>Retraining </a:t>
            </a:r>
            <a:r>
              <a:rPr lang="en-MY" dirty="0">
                <a:solidFill>
                  <a:schemeClr val="bg1"/>
                </a:solidFill>
              </a:rPr>
              <a:t>chance is </a:t>
            </a:r>
            <a:r>
              <a:rPr lang="en-MY" dirty="0" smtClean="0">
                <a:solidFill>
                  <a:schemeClr val="bg1"/>
                </a:solidFill>
              </a:rPr>
              <a:t>set once </a:t>
            </a:r>
            <a:r>
              <a:rPr lang="en-MY" dirty="0">
                <a:solidFill>
                  <a:schemeClr val="bg1"/>
                </a:solidFill>
              </a:rPr>
              <a:t>since the model should not need much improvement at this stage.</a:t>
            </a:r>
          </a:p>
          <a:p>
            <a:endParaRPr lang="en-MY" dirty="0">
              <a:solidFill>
                <a:schemeClr val="bg1"/>
              </a:solidFill>
            </a:endParaRPr>
          </a:p>
        </p:txBody>
      </p:sp>
    </p:spTree>
    <p:extLst>
      <p:ext uri="{BB962C8B-B14F-4D97-AF65-F5344CB8AC3E}">
        <p14:creationId xmlns:p14="http://schemas.microsoft.com/office/powerpoint/2010/main" val="403585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After completing re-training after competition, the three models will be used for voting ensemble.</a:t>
            </a:r>
          </a:p>
          <a:p>
            <a:r>
              <a:rPr lang="en-US" dirty="0">
                <a:solidFill>
                  <a:schemeClr val="bg1"/>
                </a:solidFill>
              </a:rPr>
              <a:t>We use the Voting Classifier in which the ensemble model makes the prediction by majority vote.</a:t>
            </a:r>
            <a:endParaRPr lang="en-MY" dirty="0">
              <a:solidFill>
                <a:schemeClr val="bg1"/>
              </a:solidFill>
            </a:endParaRPr>
          </a:p>
          <a:p>
            <a:r>
              <a:rPr lang="en-MY" dirty="0">
                <a:solidFill>
                  <a:schemeClr val="bg1"/>
                </a:solidFill>
              </a:rPr>
              <a:t>This is expected to help in situations where different models are giving different predictions for a particular class.</a:t>
            </a:r>
          </a:p>
        </p:txBody>
      </p:sp>
    </p:spTree>
    <p:extLst>
      <p:ext uri="{BB962C8B-B14F-4D97-AF65-F5344CB8AC3E}">
        <p14:creationId xmlns:p14="http://schemas.microsoft.com/office/powerpoint/2010/main" val="274793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SVM is giving highest overall score compared to MLP and random forest. However, SVM tends to give better accuracy on SB class but not in COL and ROW class. This can be due to the nature of the hyperplane which may give more bias as a result.</a:t>
            </a:r>
          </a:p>
          <a:p>
            <a:r>
              <a:rPr lang="en-MY" dirty="0">
                <a:solidFill>
                  <a:schemeClr val="bg1"/>
                </a:solidFill>
              </a:rPr>
              <a:t>MLP has better score in ROW and COL. </a:t>
            </a:r>
          </a:p>
          <a:p>
            <a:r>
              <a:rPr lang="en-MY" dirty="0">
                <a:solidFill>
                  <a:schemeClr val="bg1"/>
                </a:solidFill>
              </a:rPr>
              <a:t>Random forest is giving lower score but is able to produce high accuracy in prediction. This can be improved if there is more data and so that the number of trees can be increased.</a:t>
            </a:r>
          </a:p>
          <a:p>
            <a:endParaRPr lang="en-MY" dirty="0">
              <a:solidFill>
                <a:schemeClr val="bg1"/>
              </a:solidFill>
            </a:endParaRPr>
          </a:p>
        </p:txBody>
      </p:sp>
    </p:spTree>
    <p:extLst>
      <p:ext uri="{BB962C8B-B14F-4D97-AF65-F5344CB8AC3E}">
        <p14:creationId xmlns:p14="http://schemas.microsoft.com/office/powerpoint/2010/main" val="130054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normAutofit lnSpcReduction="10000"/>
          </a:bodyPr>
          <a:lstStyle/>
          <a:p>
            <a:r>
              <a:rPr lang="en-MY" dirty="0">
                <a:solidFill>
                  <a:schemeClr val="bg1"/>
                </a:solidFill>
              </a:rPr>
              <a:t>This Program is for the testing of Single Semiconductor Memory Chip</a:t>
            </a:r>
          </a:p>
          <a:p>
            <a:r>
              <a:rPr lang="en-MY" dirty="0">
                <a:solidFill>
                  <a:schemeClr val="bg1"/>
                </a:solidFill>
              </a:rPr>
              <a:t>In Memory Chip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 For example, the source of the failure could be due to the lithography process prior to the chip testing.</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62715"/>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endParaRPr lang="en-US" dirty="0"/>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smtClean="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endPar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1014871" y="1749287"/>
            <a:ext cx="5872946" cy="4887487"/>
          </a:xfrm>
          <a:solidFill>
            <a:schemeClr val="bg1"/>
          </a:solidFill>
        </p:spPr>
        <p:txBody>
          <a:bodyPr>
            <a:noAutofit/>
          </a:bodyPr>
          <a:lstStyle/>
          <a:p>
            <a:pPr marL="0" indent="0">
              <a:buNone/>
            </a:pPr>
            <a:r>
              <a:rPr lang="en-MY" sz="1600" dirty="0">
                <a:solidFill>
                  <a:schemeClr val="accent1">
                    <a:lumMod val="75000"/>
                  </a:schemeClr>
                </a:solidFill>
              </a:rPr>
              <a:t>Random forest SB score: 0.9903006789524733</a:t>
            </a:r>
          </a:p>
          <a:p>
            <a:pPr marL="0" indent="0">
              <a:buNone/>
            </a:pPr>
            <a:r>
              <a:rPr lang="en-MY" sz="1600" dirty="0">
                <a:solidFill>
                  <a:schemeClr val="accent1">
                    <a:lumMod val="75000"/>
                  </a:schemeClr>
                </a:solidFill>
              </a:rPr>
              <a:t>Random forest COL score: 0.9844810863239574</a:t>
            </a:r>
          </a:p>
          <a:p>
            <a:pPr marL="0" indent="0">
              <a:buNone/>
            </a:pPr>
            <a:r>
              <a:rPr lang="en-MY" sz="1600" dirty="0">
                <a:solidFill>
                  <a:schemeClr val="accent1">
                    <a:lumMod val="75000"/>
                  </a:schemeClr>
                </a:solidFill>
              </a:rPr>
              <a:t>Random forest ROW score: 0.9844810863239574</a:t>
            </a:r>
          </a:p>
          <a:p>
            <a:pPr marL="0" indent="0">
              <a:buNone/>
            </a:pPr>
            <a:r>
              <a:rPr lang="en-MY" sz="1600" dirty="0">
                <a:solidFill>
                  <a:schemeClr val="accent1">
                    <a:lumMod val="75000"/>
                  </a:schemeClr>
                </a:solidFill>
              </a:rPr>
              <a:t>Overall Random Forest Score0.9598023981818824: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SVM SB score: 0.997090203685742</a:t>
            </a:r>
          </a:p>
          <a:p>
            <a:pPr marL="0" indent="0">
              <a:buNone/>
            </a:pPr>
            <a:r>
              <a:rPr lang="en-MY" sz="1600" dirty="0">
                <a:solidFill>
                  <a:schemeClr val="accent1">
                    <a:lumMod val="75000"/>
                  </a:schemeClr>
                </a:solidFill>
              </a:rPr>
              <a:t>SVM COL score: 0.9844810863239574</a:t>
            </a:r>
          </a:p>
          <a:p>
            <a:pPr marL="0" indent="0">
              <a:buNone/>
            </a:pPr>
            <a:r>
              <a:rPr lang="en-MY" sz="1600" dirty="0">
                <a:solidFill>
                  <a:schemeClr val="accent1">
                    <a:lumMod val="75000"/>
                  </a:schemeClr>
                </a:solidFill>
              </a:rPr>
              <a:t>SVM ROW score: 0.9844810863239574</a:t>
            </a:r>
          </a:p>
          <a:p>
            <a:pPr marL="0" indent="0">
              <a:buNone/>
            </a:pPr>
            <a:r>
              <a:rPr lang="en-MY" sz="1600" dirty="0">
                <a:solidFill>
                  <a:schemeClr val="accent1">
                    <a:lumMod val="75000"/>
                  </a:schemeClr>
                </a:solidFill>
              </a:rPr>
              <a:t>Overall </a:t>
            </a:r>
            <a:r>
              <a:rPr lang="en-MY" sz="1600" dirty="0" err="1">
                <a:solidFill>
                  <a:schemeClr val="accent1">
                    <a:lumMod val="75000"/>
                  </a:schemeClr>
                </a:solidFill>
              </a:rPr>
              <a:t>svm</a:t>
            </a:r>
            <a:r>
              <a:rPr lang="en-MY" sz="1600" dirty="0">
                <a:solidFill>
                  <a:schemeClr val="accent1">
                    <a:lumMod val="75000"/>
                  </a:schemeClr>
                </a:solidFill>
              </a:rPr>
              <a:t> Score0.9663828259852841: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MLP SB score: 0.9941804073714839</a:t>
            </a:r>
          </a:p>
          <a:p>
            <a:pPr marL="0" indent="0">
              <a:buNone/>
            </a:pPr>
            <a:r>
              <a:rPr lang="en-MY" sz="1600" dirty="0">
                <a:solidFill>
                  <a:schemeClr val="accent1">
                    <a:lumMod val="75000"/>
                  </a:schemeClr>
                </a:solidFill>
              </a:rPr>
              <a:t>MLP COL score: 0.98545101842871</a:t>
            </a:r>
          </a:p>
          <a:p>
            <a:pPr marL="0" indent="0">
              <a:buNone/>
            </a:pPr>
            <a:r>
              <a:rPr lang="en-MY" sz="1600" dirty="0">
                <a:solidFill>
                  <a:schemeClr val="accent1">
                    <a:lumMod val="75000"/>
                  </a:schemeClr>
                </a:solidFill>
              </a:rPr>
              <a:t>MLP ROW score: </a:t>
            </a:r>
            <a:r>
              <a:rPr lang="en-MY" sz="1600" dirty="0" smtClean="0">
                <a:solidFill>
                  <a:schemeClr val="accent1">
                    <a:lumMod val="75000"/>
                  </a:schemeClr>
                </a:solidFill>
              </a:rPr>
              <a:t>0.98545101842871</a:t>
            </a:r>
          </a:p>
          <a:p>
            <a:pPr marL="0" indent="0">
              <a:buNone/>
            </a:pPr>
            <a:r>
              <a:rPr lang="en-MY" sz="1600" dirty="0">
                <a:solidFill>
                  <a:schemeClr val="accent1">
                    <a:lumMod val="75000"/>
                  </a:schemeClr>
                </a:solidFill>
              </a:rPr>
              <a:t>Overall Winner  MLP </a:t>
            </a:r>
            <a:r>
              <a:rPr lang="en-MY" sz="1600" dirty="0" smtClean="0">
                <a:solidFill>
                  <a:schemeClr val="accent1">
                    <a:lumMod val="75000"/>
                  </a:schemeClr>
                </a:solidFill>
              </a:rPr>
              <a:t>Score   </a:t>
            </a:r>
            <a:r>
              <a:rPr lang="en-MY" sz="1600" dirty="0">
                <a:solidFill>
                  <a:schemeClr val="accent1">
                    <a:lumMod val="75000"/>
                  </a:schemeClr>
                </a:solidFill>
              </a:rPr>
              <a:t>0.9654622235356315</a:t>
            </a:r>
          </a:p>
          <a:p>
            <a:pPr marL="0" indent="0">
              <a:buNone/>
            </a:pPr>
            <a:endParaRPr lang="en-MY" sz="1600" dirty="0">
              <a:solidFill>
                <a:schemeClr val="accent1">
                  <a:lumMod val="75000"/>
                </a:schemeClr>
              </a:solidFill>
            </a:endParaRPr>
          </a:p>
          <a:p>
            <a:pPr marL="0" indent="0">
              <a:buNone/>
            </a:pPr>
            <a:endParaRPr lang="en-MY" sz="1600" dirty="0">
              <a:solidFill>
                <a:schemeClr val="accent1">
                  <a:lumMod val="75000"/>
                </a:schemeClr>
              </a:solidFill>
            </a:endParaRPr>
          </a:p>
        </p:txBody>
      </p:sp>
      <p:sp>
        <p:nvSpPr>
          <p:cNvPr id="9" name="Rectangle 8">
            <a:extLst>
              <a:ext uri="{FF2B5EF4-FFF2-40B4-BE49-F238E27FC236}">
                <a16:creationId xmlns:a16="http://schemas.microsoft.com/office/drawing/2014/main" id="{E59BA115-50C7-4AC4-A46E-27913F340588}"/>
              </a:ext>
            </a:extLst>
          </p:cNvPr>
          <p:cNvSpPr/>
          <p:nvPr/>
        </p:nvSpPr>
        <p:spPr>
          <a:xfrm>
            <a:off x="7396209" y="2981739"/>
            <a:ext cx="3507018" cy="17592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rPr>
              <a:t>Voting System SB score</a:t>
            </a:r>
          </a:p>
          <a:p>
            <a:r>
              <a:rPr lang="en-US" dirty="0">
                <a:solidFill>
                  <a:schemeClr val="accent1">
                    <a:lumMod val="75000"/>
                  </a:schemeClr>
                </a:solidFill>
              </a:rPr>
              <a:t>0.994180407</a:t>
            </a:r>
          </a:p>
          <a:p>
            <a:r>
              <a:rPr lang="en-US" dirty="0">
                <a:solidFill>
                  <a:schemeClr val="accent1">
                    <a:lumMod val="75000"/>
                  </a:schemeClr>
                </a:solidFill>
              </a:rPr>
              <a:t>Voting System COL score</a:t>
            </a:r>
          </a:p>
          <a:p>
            <a:r>
              <a:rPr lang="en-US" dirty="0">
                <a:solidFill>
                  <a:schemeClr val="accent1">
                    <a:lumMod val="75000"/>
                  </a:schemeClr>
                </a:solidFill>
              </a:rPr>
              <a:t>0.985521018</a:t>
            </a:r>
          </a:p>
          <a:p>
            <a:r>
              <a:rPr lang="en-US" dirty="0">
                <a:solidFill>
                  <a:schemeClr val="accent1">
                    <a:lumMod val="75000"/>
                  </a:schemeClr>
                </a:solidFill>
              </a:rPr>
              <a:t>Voting System ROW score</a:t>
            </a:r>
          </a:p>
          <a:p>
            <a:r>
              <a:rPr lang="en-US" dirty="0">
                <a:solidFill>
                  <a:schemeClr val="accent1">
                    <a:lumMod val="75000"/>
                  </a:schemeClr>
                </a:solidFill>
              </a:rPr>
              <a:t>0.985751018</a:t>
            </a:r>
          </a:p>
        </p:txBody>
      </p:sp>
    </p:spTree>
    <p:extLst>
      <p:ext uri="{BB962C8B-B14F-4D97-AF65-F5344CB8AC3E}">
        <p14:creationId xmlns:p14="http://schemas.microsoft.com/office/powerpoint/2010/main" val="196515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smtClean="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endPar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overall voting accuracy of 96.58% is not as high as compared to the highest score of 96.63% in SVM.</a:t>
            </a:r>
          </a:p>
          <a:p>
            <a:r>
              <a:rPr lang="en-MY" dirty="0" smtClean="0">
                <a:solidFill>
                  <a:schemeClr val="bg1"/>
                </a:solidFill>
              </a:rPr>
              <a:t>However, voting accuracy on ROW/COL classes increases if compared to any single model.</a:t>
            </a:r>
          </a:p>
          <a:p>
            <a:r>
              <a:rPr lang="en-MY" dirty="0" smtClean="0">
                <a:solidFill>
                  <a:schemeClr val="bg1"/>
                </a:solidFill>
              </a:rPr>
              <a:t>Hence</a:t>
            </a:r>
            <a:r>
              <a:rPr lang="en-MY" dirty="0">
                <a:solidFill>
                  <a:schemeClr val="bg1"/>
                </a:solidFill>
              </a:rPr>
              <a:t>, voting ensemble still helps in certain features</a:t>
            </a:r>
            <a:r>
              <a:rPr lang="en-MY" dirty="0" smtClean="0">
                <a:solidFill>
                  <a:schemeClr val="bg1"/>
                </a:solidFill>
              </a:rPr>
              <a:t>.</a:t>
            </a:r>
          </a:p>
          <a:p>
            <a:endParaRPr lang="en-MY" dirty="0">
              <a:solidFill>
                <a:schemeClr val="bg1"/>
              </a:solidFill>
            </a:endParaRPr>
          </a:p>
        </p:txBody>
      </p:sp>
    </p:spTree>
    <p:extLst>
      <p:ext uri="{BB962C8B-B14F-4D97-AF65-F5344CB8AC3E}">
        <p14:creationId xmlns:p14="http://schemas.microsoft.com/office/powerpoint/2010/main" val="208021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final voting ensemble system using random forest, SVM and MLP are able to give high accuracy prediction (96.5% for overall, 99.4% for SB, 98.5% for COL/ROW classes).</a:t>
            </a:r>
          </a:p>
          <a:p>
            <a:r>
              <a:rPr lang="en-MY" dirty="0" smtClean="0">
                <a:solidFill>
                  <a:schemeClr val="bg1"/>
                </a:solidFill>
              </a:rPr>
              <a:t>This pertains to a trade-off concerning the SB feature, with greater prediction accuracy on the ROW and COL.</a:t>
            </a:r>
          </a:p>
          <a:p>
            <a:r>
              <a:rPr lang="en-MY" dirty="0" smtClean="0">
                <a:solidFill>
                  <a:schemeClr val="bg1"/>
                </a:solidFill>
              </a:rPr>
              <a:t>We consider this application successful in regards to the requirements of the project.</a:t>
            </a:r>
            <a:endParaRPr lang="en-MY" dirty="0">
              <a:solidFill>
                <a:schemeClr val="bg1"/>
              </a:solidFill>
            </a:endParaRPr>
          </a:p>
          <a:p>
            <a:endParaRPr lang="en-MY" dirty="0" smtClean="0">
              <a:solidFill>
                <a:schemeClr val="bg1"/>
              </a:solidFill>
            </a:endParaRPr>
          </a:p>
        </p:txBody>
      </p:sp>
    </p:spTree>
    <p:extLst>
      <p:ext uri="{BB962C8B-B14F-4D97-AF65-F5344CB8AC3E}">
        <p14:creationId xmlns:p14="http://schemas.microsoft.com/office/powerpoint/2010/main" val="98452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 SB failure is attributed to one memory cell; ROW can be due to Word Line Input failures, COL can be due to Sense Amplifier failures.</a:t>
            </a:r>
          </a:p>
          <a:p>
            <a:r>
              <a:rPr lang="en-MY" dirty="0">
                <a:solidFill>
                  <a:schemeClr val="bg1"/>
                </a:solidFill>
              </a:rPr>
              <a:t>Hence, it is hard to predict the nature of failures and currently, most of the verifications are done via manual inspection (after the chip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a:bodyPr>
          <a:lstStyle/>
          <a:p>
            <a:r>
              <a:rPr lang="en-MY" dirty="0">
                <a:solidFill>
                  <a:schemeClr val="bg1"/>
                </a:solidFill>
              </a:rPr>
              <a:t>A Data Set comprising chip testing data from 58 tests (58 features) and inspected failing mechanisms (3 classes, namely SB, COL, ROW) has been gathered.</a:t>
            </a:r>
          </a:p>
          <a:p>
            <a:r>
              <a:rPr lang="en-MY" dirty="0">
                <a:solidFill>
                  <a:schemeClr val="bg1"/>
                </a:solidFill>
              </a:rPr>
              <a:t>A Hybrid Classification Model is built with a capability to select the best solution presented by three techniques, namely Decision-Tree, Multi-layer Perceptron and SVM. </a:t>
            </a:r>
          </a:p>
          <a:p>
            <a:r>
              <a:rPr lang="en-MY" dirty="0">
                <a:solidFill>
                  <a:schemeClr val="bg1"/>
                </a:solidFill>
              </a:rPr>
              <a:t>The Competitive Agent in the model compares the accuracy, feature-to-class correlation and assigns penalty for severe </a:t>
            </a:r>
            <a:r>
              <a:rPr lang="en-MY" dirty="0" err="1">
                <a:solidFill>
                  <a:schemeClr val="bg1"/>
                </a:solidFill>
              </a:rPr>
              <a:t>mis</a:t>
            </a:r>
            <a:r>
              <a:rPr lang="en-MY" dirty="0">
                <a:solidFill>
                  <a:schemeClr val="bg1"/>
                </a:solidFill>
              </a:rPr>
              <a:t>-classification according to the Confusion Matrix results.</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669235" y="2192406"/>
            <a:ext cx="4916557" cy="3795713"/>
          </a:xfrm>
        </p:spPr>
        <p:txBody>
          <a:bodyPr>
            <a:normAutofit fontScale="92500" lnSpcReduction="20000"/>
          </a:bodyPr>
          <a:lstStyle/>
          <a:p>
            <a:r>
              <a:rPr lang="en-MY" dirty="0">
                <a:solidFill>
                  <a:schemeClr val="bg1"/>
                </a:solidFill>
              </a:rPr>
              <a:t>The Hybrid Classification Model employs three techniques, namely the  Decision Tree, MLP, and SVM.</a:t>
            </a:r>
          </a:p>
          <a:p>
            <a:r>
              <a:rPr lang="en-MY" dirty="0">
                <a:solidFill>
                  <a:schemeClr val="bg1"/>
                </a:solidFill>
              </a:rPr>
              <a:t>Random Forest is deployed as an Ensemble technique to improve the performance of the Decision Tree.</a:t>
            </a:r>
          </a:p>
          <a:p>
            <a:r>
              <a:rPr lang="en-MY" dirty="0">
                <a:solidFill>
                  <a:schemeClr val="bg1"/>
                </a:solidFill>
              </a:rPr>
              <a:t>The solutions from all techniques finally go through the Competitive Agent so that the optimal solution is selected.</a:t>
            </a:r>
          </a:p>
        </p:txBody>
      </p:sp>
      <p:sp>
        <p:nvSpPr>
          <p:cNvPr id="6" name="Rectangle 5"/>
          <p:cNvSpPr/>
          <p:nvPr/>
        </p:nvSpPr>
        <p:spPr>
          <a:xfrm>
            <a:off x="7285384"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Random Forest</a:t>
            </a:r>
          </a:p>
        </p:txBody>
      </p:sp>
      <p:sp>
        <p:nvSpPr>
          <p:cNvPr id="7" name="Rectangle 6"/>
          <p:cNvSpPr/>
          <p:nvPr/>
        </p:nvSpPr>
        <p:spPr>
          <a:xfrm>
            <a:off x="8769628"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SVM</a:t>
            </a:r>
          </a:p>
        </p:txBody>
      </p:sp>
      <p:sp>
        <p:nvSpPr>
          <p:cNvPr id="8" name="Rectangle 7"/>
          <p:cNvSpPr/>
          <p:nvPr/>
        </p:nvSpPr>
        <p:spPr>
          <a:xfrm>
            <a:off x="10223430"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MLP</a:t>
            </a:r>
          </a:p>
        </p:txBody>
      </p:sp>
      <p:sp>
        <p:nvSpPr>
          <p:cNvPr id="9" name="Rectangle 8"/>
          <p:cNvSpPr/>
          <p:nvPr/>
        </p:nvSpPr>
        <p:spPr>
          <a:xfrm>
            <a:off x="8769628" y="4090262"/>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Competitive Agent</a:t>
            </a:r>
          </a:p>
        </p:txBody>
      </p:sp>
      <p:cxnSp>
        <p:nvCxnSpPr>
          <p:cNvPr id="11" name="Elbow Connector 10"/>
          <p:cNvCxnSpPr>
            <a:stCxn id="6" idx="2"/>
            <a:endCxn id="9" idx="0"/>
          </p:cNvCxnSpPr>
          <p:nvPr/>
        </p:nvCxnSpPr>
        <p:spPr>
          <a:xfrm rot="16200000" flipH="1">
            <a:off x="8178923" y="2838604"/>
            <a:ext cx="1019071" cy="148424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p:cNvCxnSpPr>
          <p:nvPr/>
        </p:nvCxnSpPr>
        <p:spPr>
          <a:xfrm rot="5400000">
            <a:off x="8915920" y="3575603"/>
            <a:ext cx="1019072" cy="10249"/>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9" idx="0"/>
          </p:cNvCxnSpPr>
          <p:nvPr/>
        </p:nvCxnSpPr>
        <p:spPr>
          <a:xfrm rot="5400000">
            <a:off x="9647946" y="2853825"/>
            <a:ext cx="1019071" cy="145380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 Pre-Process</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pPr marL="0" indent="0">
              <a:buNone/>
            </a:pPr>
            <a:r>
              <a:rPr lang="en-MY" dirty="0">
                <a:solidFill>
                  <a:schemeClr val="bg1"/>
                </a:solidFill>
              </a:rPr>
              <a:t>We performed pre-processing on the following:</a:t>
            </a:r>
          </a:p>
          <a:p>
            <a:pPr lvl="1"/>
            <a:r>
              <a:rPr lang="en-MY" dirty="0">
                <a:solidFill>
                  <a:schemeClr val="bg1"/>
                </a:solidFill>
              </a:rPr>
              <a:t>Unique Column – ID is removed</a:t>
            </a:r>
          </a:p>
          <a:p>
            <a:pPr lvl="1"/>
            <a:r>
              <a:rPr lang="en-MY" dirty="0">
                <a:solidFill>
                  <a:schemeClr val="bg1"/>
                </a:solidFill>
              </a:rPr>
              <a:t>3 Features – Gallop1, Gallop5, Row-Shift7 removed because there is no variance in the values for the 3 features</a:t>
            </a:r>
          </a:p>
          <a:p>
            <a:pPr lvl="1"/>
            <a:endParaRPr lang="en-MY" dirty="0">
              <a:solidFill>
                <a:schemeClr val="bg1"/>
              </a:solidFill>
            </a:endParaRPr>
          </a:p>
          <a:p>
            <a:pPr lvl="1"/>
            <a:endParaRPr lang="en-MY" dirty="0">
              <a:solidFill>
                <a:schemeClr val="bg1"/>
              </a:solidFill>
            </a:endParaRPr>
          </a:p>
          <a:p>
            <a:pPr lvl="1"/>
            <a:endParaRPr lang="en-MY"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640107"/>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depth: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350</a:t>
                      </a:r>
                    </a:p>
                  </a:txBody>
                  <a:tcPr/>
                </a:tc>
                <a:tc>
                  <a:txBody>
                    <a:bodyPr/>
                    <a:lstStyle/>
                    <a:p>
                      <a:pPr algn="ctr"/>
                      <a:r>
                        <a:rPr lang="en-SG" sz="1100" dirty="0"/>
                        <a:t>46</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787</a:t>
                      </a:r>
                    </a:p>
                  </a:txBody>
                  <a:tcPr/>
                </a:tc>
                <a:tc>
                  <a:txBody>
                    <a:bodyPr/>
                    <a:lstStyle/>
                    <a:p>
                      <a:pPr algn="ctr"/>
                      <a:r>
                        <a:rPr lang="en-SG" sz="1100" dirty="0"/>
                        <a:t>4</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17</a:t>
                      </a:r>
                    </a:p>
                  </a:txBody>
                  <a:tcPr/>
                </a:tc>
                <a:tc>
                  <a:txBody>
                    <a:bodyPr/>
                    <a:lstStyle/>
                    <a:p>
                      <a:pPr algn="ctr"/>
                      <a:r>
                        <a:rPr lang="en-SG" sz="1100" b="1" dirty="0"/>
                        <a:t>618</a:t>
                      </a:r>
                    </a:p>
                  </a:txBody>
                  <a:tcPr/>
                </a:tc>
                <a:tc>
                  <a:txBody>
                    <a:bodyPr/>
                    <a:lstStyle/>
                    <a:p>
                      <a:pPr algn="ctr"/>
                      <a:endParaRPr lang="en-SG" sz="1100" dirty="0"/>
                    </a:p>
                  </a:txBody>
                  <a:tcPr/>
                </a:tc>
                <a:tc>
                  <a:txBody>
                    <a:bodyPr/>
                    <a:lstStyle/>
                    <a:p>
                      <a:pPr algn="ctr"/>
                      <a:r>
                        <a:rPr lang="en-SG" sz="1100" dirty="0"/>
                        <a:t>17</a:t>
                      </a:r>
                    </a:p>
                  </a:txBody>
                  <a:tcPr/>
                </a:tc>
                <a:tc>
                  <a:txBody>
                    <a:bodyPr/>
                    <a:lstStyle/>
                    <a:p>
                      <a:pPr algn="ctr"/>
                      <a:r>
                        <a:rPr lang="en-SG" sz="1100" b="1" dirty="0"/>
                        <a:t>377</a:t>
                      </a:r>
                    </a:p>
                  </a:txBody>
                  <a:tcPr/>
                </a:tc>
                <a:tc>
                  <a:txBody>
                    <a:bodyPr/>
                    <a:lstStyle/>
                    <a:p>
                      <a:pPr algn="ctr"/>
                      <a:endParaRPr lang="en-SG" sz="1100" dirty="0"/>
                    </a:p>
                  </a:txBody>
                  <a:tcPr/>
                </a:tc>
                <a:tc>
                  <a:txBody>
                    <a:bodyPr/>
                    <a:lstStyle/>
                    <a:p>
                      <a:pPr algn="ctr"/>
                      <a:r>
                        <a:rPr lang="en-SG" sz="1100" dirty="0"/>
                        <a:t>20</a:t>
                      </a:r>
                    </a:p>
                  </a:txBody>
                  <a:tcPr/>
                </a:tc>
                <a:tc>
                  <a:txBody>
                    <a:bodyPr/>
                    <a:lstStyle/>
                    <a:p>
                      <a:pPr algn="ctr"/>
                      <a:r>
                        <a:rPr lang="en-SG" sz="1100" b="1" dirty="0"/>
                        <a:t>220</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a:t>0.93</a:t>
                      </a:r>
                      <a:endParaRPr lang="en-SG" sz="1100" dirty="0"/>
                    </a:p>
                  </a:txBody>
                  <a:tcPr/>
                </a:tc>
                <a:tc>
                  <a:txBody>
                    <a:bodyPr/>
                    <a:lstStyle/>
                    <a:p>
                      <a:pPr algn="ctr"/>
                      <a:r>
                        <a:rPr lang="en-SG" sz="1100" dirty="0"/>
                        <a:t>0.97</a:t>
                      </a:r>
                    </a:p>
                  </a:txBody>
                  <a:tcPr/>
                </a:tc>
                <a:tc>
                  <a:txBody>
                    <a:bodyPr/>
                    <a:lstStyle/>
                    <a:p>
                      <a:pPr algn="ctr"/>
                      <a:r>
                        <a:rPr lang="en-SG" sz="1100" dirty="0"/>
                        <a:t>0.95</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a:t>0.96</a:t>
                      </a:r>
                      <a:endParaRPr lang="en-SG" sz="1100" dirty="0"/>
                    </a:p>
                  </a:txBody>
                  <a:tcPr/>
                </a:tc>
                <a:tc>
                  <a:txBody>
                    <a:bodyPr/>
                    <a:lstStyle/>
                    <a:p>
                      <a:pPr algn="ctr"/>
                      <a:r>
                        <a:rPr lang="en-SG" sz="1100" dirty="0"/>
                        <a:t>0.96</a:t>
                      </a:r>
                    </a:p>
                  </a:txBody>
                  <a:tcPr/>
                </a:tc>
                <a:tc>
                  <a:txBody>
                    <a:bodyPr/>
                    <a:lstStyle/>
                    <a:p>
                      <a:pPr algn="ctr"/>
                      <a:r>
                        <a:rPr lang="en-SG" sz="1100" dirty="0"/>
                        <a:t>0.96</a:t>
                      </a:r>
                    </a:p>
                  </a:txBody>
                  <a:tcPr/>
                </a:tc>
                <a:tc>
                  <a:txBody>
                    <a:bodyPr/>
                    <a:lstStyle/>
                    <a:p>
                      <a:pPr algn="ctr"/>
                      <a:r>
                        <a:rPr lang="en-SG" sz="1100" dirty="0"/>
                        <a:t>395</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a:t>0.98</a:t>
                      </a:r>
                      <a:endParaRPr lang="en-SG" sz="1100" dirty="0"/>
                    </a:p>
                  </a:txBody>
                  <a:tcPr/>
                </a:tc>
                <a:tc>
                  <a:txBody>
                    <a:bodyPr/>
                    <a:lstStyle/>
                    <a:p>
                      <a:pPr algn="ctr"/>
                      <a:r>
                        <a:rPr lang="en-SG" sz="1100" dirty="0"/>
                        <a:t>0.92</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615377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2580</Words>
  <Application>Microsoft Office PowerPoint</Application>
  <PresentationFormat>Widescreen</PresentationFormat>
  <Paragraphs>621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 – Pre-Process</vt:lpstr>
      <vt:lpstr>Decision Tree</vt:lpstr>
      <vt:lpstr>Decision Tree</vt:lpstr>
      <vt:lpstr>Random Forest </vt:lpstr>
      <vt:lpstr>Random Forest </vt:lpstr>
      <vt:lpstr>Random Forest</vt:lpstr>
      <vt:lpstr>MLP</vt:lpstr>
      <vt:lpstr>MLP</vt:lpstr>
      <vt:lpstr>SVM</vt:lpstr>
      <vt:lpstr>SVM</vt:lpstr>
      <vt:lpstr>Competitive agent</vt:lpstr>
      <vt:lpstr>Voting Ensemble</vt:lpstr>
      <vt:lpstr>Voting Ensemble</vt:lpstr>
      <vt:lpstr>Voting Ensemble</vt:lpstr>
      <vt:lpstr>Voting Ensemble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FRHAN</cp:lastModifiedBy>
  <cp:revision>88</cp:revision>
  <dcterms:created xsi:type="dcterms:W3CDTF">2019-07-27T09:14:44Z</dcterms:created>
  <dcterms:modified xsi:type="dcterms:W3CDTF">2019-09-08T13:08:32Z</dcterms:modified>
</cp:coreProperties>
</file>